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2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12192000" cy="6858000"/>
  <p:notesSz cx="6888163" cy="100187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9629"/>
    <a:srgbClr val="FAF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63810"/>
  </p:normalViewPr>
  <p:slideViewPr>
    <p:cSldViewPr snapToGrid="0">
      <p:cViewPr varScale="1">
        <p:scale>
          <a:sx n="79" d="100"/>
          <a:sy n="79" d="100"/>
        </p:scale>
        <p:origin x="11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</p:spPr>
        <p:txBody>
          <a:bodyPr lIns="96606" tIns="48303" rIns="96606" bIns="48303"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8422" y="4758889"/>
            <a:ext cx="5051320" cy="4508421"/>
          </a:xfrm>
          <a:prstGeom prst="rect">
            <a:avLst/>
          </a:prstGeom>
        </p:spPr>
        <p:txBody>
          <a:bodyPr lIns="96606" tIns="48303" rIns="96606" bIns="48303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0</a:t>
            </a: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76394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6999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13006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1760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6878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0228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0506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7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05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6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1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6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9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5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6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5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5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4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6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6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ctrTitle"/>
          </p:nvPr>
        </p:nvSpPr>
        <p:spPr>
          <a:xfrm>
            <a:off x="1245219" y="1600201"/>
            <a:ext cx="9926566" cy="2584340"/>
          </a:xfrm>
          <a:prstGeom prst="rect">
            <a:avLst/>
          </a:prstGeom>
        </p:spPr>
        <p:txBody>
          <a:bodyPr lIns="45719" tIns="45720" rIns="45719" bIns="45720" anchor="b">
            <a:normAutofit fontScale="90000"/>
          </a:bodyPr>
          <a:lstStyle/>
          <a:p>
            <a:br>
              <a:rPr lang="en-GB" b="1" dirty="0">
                <a:solidFill>
                  <a:srgbClr val="459629"/>
                </a:solidFill>
                <a:latin typeface="Tahoma"/>
              </a:rPr>
            </a:br>
            <a:br>
              <a:rPr lang="en-GB" b="1" dirty="0">
                <a:solidFill>
                  <a:srgbClr val="459629"/>
                </a:solidFill>
                <a:latin typeface="Tahoma"/>
              </a:rPr>
            </a:br>
            <a:br>
              <a:rPr lang="en-GB" b="1" dirty="0">
                <a:solidFill>
                  <a:srgbClr val="459629"/>
                </a:solidFill>
                <a:latin typeface="Tahoma"/>
              </a:rPr>
            </a:br>
            <a:r>
              <a:rPr lang="en-GB" b="1" dirty="0">
                <a:solidFill>
                  <a:srgbClr val="459629"/>
                </a:solidFill>
                <a:latin typeface="Tahoma"/>
              </a:rPr>
              <a:t>Supporter Talk</a:t>
            </a:r>
            <a:br>
              <a:rPr lang="en-GB" b="1" dirty="0">
                <a:solidFill>
                  <a:srgbClr val="459629"/>
                </a:solidFill>
                <a:latin typeface="Tahoma"/>
              </a:rPr>
            </a:br>
            <a:endParaRPr b="1" dirty="0">
              <a:solidFill>
                <a:srgbClr val="459629"/>
              </a:solidFill>
              <a:latin typeface="Tahoma"/>
            </a:endParaRPr>
          </a:p>
        </p:txBody>
      </p:sp>
      <p:sp>
        <p:nvSpPr>
          <p:cNvPr id="95" name="Subtitle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45719" tIns="45720" rIns="45719" bIns="45720" anchor="t">
            <a:normAutofit lnSpcReduction="10000"/>
          </a:bodyPr>
          <a:lstStyle/>
          <a:p>
            <a:endParaRPr lang="en-GB" dirty="0">
              <a:latin typeface="Tahoma"/>
            </a:endParaRPr>
          </a:p>
          <a:p>
            <a:r>
              <a:rPr lang="en-GB" sz="6000" dirty="0">
                <a:latin typeface="Tahoma"/>
              </a:rPr>
              <a:t>Marion Woods</a:t>
            </a:r>
          </a:p>
          <a:p>
            <a:endParaRPr sz="4400" dirty="0">
              <a:latin typeface="Tahoma"/>
            </a:endParaRPr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BE6D0AF-F7AE-A164-5076-D1990F2E32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9361" y="312929"/>
            <a:ext cx="3448197" cy="1016538"/>
          </a:xfrm>
          <a:prstGeom prst="rect">
            <a:avLst/>
          </a:prstGeom>
        </p:spPr>
      </p:pic>
      <p:pic>
        <p:nvPicPr>
          <p:cNvPr id="4" name="Picture 3" descr="A blue and green text on a black background&#10;&#10;Description automatically generated">
            <a:extLst>
              <a:ext uri="{FF2B5EF4-FFF2-40B4-BE49-F238E27FC236}">
                <a16:creationId xmlns:a16="http://schemas.microsoft.com/office/drawing/2014/main" id="{754195E0-C5C2-F635-D6FB-3EF5589405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35" y="5915402"/>
            <a:ext cx="1531314" cy="525752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81248F8-48B1-F214-9681-3E0CE3207F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957" y="5915402"/>
            <a:ext cx="2494310" cy="65022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9" tIns="45720" rIns="45719" bIns="45720" anchor="ctr">
            <a:normAutofit/>
          </a:bodyPr>
          <a:lstStyle/>
          <a:p>
            <a:pPr algn="ctr"/>
            <a:r>
              <a:rPr lang="en-US" b="1" dirty="0"/>
              <a:t>Lessons Learned</a:t>
            </a:r>
          </a:p>
        </p:txBody>
      </p:sp>
      <p:sp>
        <p:nvSpPr>
          <p:cNvPr id="100" name="Content Placeholder 2"/>
          <p:cNvSpPr txBox="1">
            <a:spLocks noGrp="1"/>
          </p:cNvSpPr>
          <p:nvPr>
            <p:ph idx="1"/>
          </p:nvPr>
        </p:nvSpPr>
        <p:spPr>
          <a:xfrm>
            <a:off x="1364225" y="1778654"/>
            <a:ext cx="9872871" cy="4189525"/>
          </a:xfrm>
          <a:prstGeom prst="rect">
            <a:avLst/>
          </a:prstGeom>
        </p:spPr>
        <p:txBody>
          <a:bodyPr lIns="45719" tIns="45720" rIns="45719" bIns="45720" anchor="t">
            <a:normAutofit/>
          </a:bodyPr>
          <a:lstStyle/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Life changes for everyone  – good to take a step back and review regularly rather than carrying on regardless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Do what’s best for you and your family. Listen to your body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Not everything is related to UC or Pouch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 ‘Cut Your Cloth’  but have experiences while you can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Surgical intervention is seen as last resort but if taken earlier could be much more beneficial in the long term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Get best support available – move to Oxford!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Seek out Support Groups such as Kangaroo Club – hugely beneficial for both of us</a:t>
            </a:r>
          </a:p>
          <a:p>
            <a:pPr marL="342900" indent="-342900" algn="ctr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0" indent="0" algn="ctr">
              <a:buNone/>
            </a:pPr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 algn="ctr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 algn="ctr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0" indent="0">
              <a:buNone/>
            </a:pPr>
            <a:endParaRPr lang="en-GB" b="1" dirty="0">
              <a:solidFill>
                <a:srgbClr val="459629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2939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9" tIns="45720" rIns="45719" bIns="45720" anchor="ctr">
            <a:normAutofit/>
          </a:bodyPr>
          <a:lstStyle/>
          <a:p>
            <a:pPr algn="ctr"/>
            <a:r>
              <a:rPr lang="en-GB" b="1" dirty="0">
                <a:latin typeface="Tahoma"/>
              </a:rPr>
              <a:t>Stephen’s Life Before UC</a:t>
            </a:r>
            <a:endParaRPr lang="en-US" b="1" dirty="0"/>
          </a:p>
        </p:txBody>
      </p:sp>
      <p:sp>
        <p:nvSpPr>
          <p:cNvPr id="100" name="Content Placeholder 2"/>
          <p:cNvSpPr txBox="1">
            <a:spLocks noGrp="1"/>
          </p:cNvSpPr>
          <p:nvPr>
            <p:ph idx="1"/>
          </p:nvPr>
        </p:nvSpPr>
        <p:spPr>
          <a:xfrm>
            <a:off x="1275736" y="1965960"/>
            <a:ext cx="9872871" cy="4038600"/>
          </a:xfrm>
          <a:prstGeom prst="rect">
            <a:avLst/>
          </a:prstGeom>
        </p:spPr>
        <p:txBody>
          <a:bodyPr lIns="45719" tIns="45720" rIns="45719" bIns="45720" anchor="t">
            <a:normAutofit lnSpcReduction="10000"/>
          </a:bodyPr>
          <a:lstStyle/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Born in </a:t>
            </a:r>
            <a:r>
              <a:rPr lang="en-GB" b="1" dirty="0">
                <a:solidFill>
                  <a:srgbClr val="00B050"/>
                </a:solidFill>
                <a:latin typeface="Tahoma"/>
              </a:rPr>
              <a:t>1959</a:t>
            </a:r>
            <a:r>
              <a:rPr lang="en-GB" b="1" dirty="0">
                <a:solidFill>
                  <a:srgbClr val="459629"/>
                </a:solidFill>
                <a:latin typeface="Tahoma"/>
              </a:rPr>
              <a:t>, into a Working-Class family in Glasgow’s East End.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Parents were older due to WWII. Parents/Grandparents influenced decisions far more than today.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Parents and extended family had lived through the Great Depression; this had a huge impact on them for the rest of their lives.  </a:t>
            </a:r>
          </a:p>
          <a:p>
            <a:pPr marL="342900" indent="-342900" algn="ctr">
              <a:buClr>
                <a:srgbClr val="000000"/>
              </a:buClr>
            </a:pPr>
            <a:r>
              <a:rPr lang="en-GB" b="1" dirty="0">
                <a:solidFill>
                  <a:srgbClr val="459629"/>
                </a:solidFill>
                <a:latin typeface="Tahoma"/>
              </a:rPr>
              <a:t>Youngest of 4 Siblings, all born in their Granny’s flat.  </a:t>
            </a:r>
          </a:p>
          <a:p>
            <a:pPr marL="342900" indent="-342900" algn="ctr">
              <a:buClr>
                <a:srgbClr val="000000"/>
              </a:buClr>
            </a:pPr>
            <a:r>
              <a:rPr lang="en-GB" b="1" dirty="0">
                <a:solidFill>
                  <a:srgbClr val="459629"/>
                </a:solidFill>
                <a:latin typeface="Tahoma"/>
              </a:rPr>
              <a:t>NHS was still relatively new; Doctors &amp; medicine were still regarded as expensive and to be avoided</a:t>
            </a:r>
          </a:p>
          <a:p>
            <a:pPr marL="342900" indent="-342900" algn="ctr">
              <a:buClr>
                <a:srgbClr val="000000"/>
              </a:buClr>
            </a:pPr>
            <a:r>
              <a:rPr lang="en-GB" b="1" dirty="0">
                <a:solidFill>
                  <a:srgbClr val="459629"/>
                </a:solidFill>
                <a:latin typeface="Tahoma"/>
              </a:rPr>
              <a:t>Very introvert child who loved playing &amp; watching football and most sports.</a:t>
            </a:r>
          </a:p>
          <a:p>
            <a:pPr marL="0" indent="0">
              <a:buNone/>
            </a:pPr>
            <a:endParaRPr lang="en-GB" b="1" dirty="0">
              <a:solidFill>
                <a:srgbClr val="459629"/>
              </a:solidFill>
              <a:latin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9" tIns="45720" rIns="45719" bIns="45720" anchor="ctr">
            <a:normAutofit/>
          </a:bodyPr>
          <a:lstStyle/>
          <a:p>
            <a:pPr algn="ctr"/>
            <a:r>
              <a:rPr lang="en-GB" b="1" dirty="0">
                <a:latin typeface="Tahoma"/>
              </a:rPr>
              <a:t>Life with UC</a:t>
            </a:r>
            <a:endParaRPr lang="en-US" b="1" dirty="0"/>
          </a:p>
        </p:txBody>
      </p:sp>
      <p:sp>
        <p:nvSpPr>
          <p:cNvPr id="100" name="Content Placeholder 2"/>
          <p:cNvSpPr txBox="1">
            <a:spLocks noGrp="1"/>
          </p:cNvSpPr>
          <p:nvPr>
            <p:ph idx="1"/>
          </p:nvPr>
        </p:nvSpPr>
        <p:spPr>
          <a:xfrm>
            <a:off x="1173480" y="1843548"/>
            <a:ext cx="10005797" cy="4404852"/>
          </a:xfrm>
          <a:prstGeom prst="rect">
            <a:avLst/>
          </a:prstGeom>
        </p:spPr>
        <p:txBody>
          <a:bodyPr lIns="45719" tIns="45720" rIns="45719" bIns="45720" anchor="t">
            <a:normAutofit/>
          </a:bodyPr>
          <a:lstStyle/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Diagnosed in 1980 aged 21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Spent 20 years attending Glasgow Royal Infirmary (GRI) Gastroenterology Department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Managed condition with Sulphasalazine  and Prednisolone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Left school – got a job with Regional Council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Built up confidence and left to complete BA. Graduated in 1986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Gained a good job with Glasgow City Council. Got promoted and remained there until 1997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Lived at home and had no long-term relationships. 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Limited energy, limited life experiences</a:t>
            </a:r>
          </a:p>
        </p:txBody>
      </p:sp>
    </p:spTree>
    <p:extLst>
      <p:ext uri="{BB962C8B-B14F-4D97-AF65-F5344CB8AC3E}">
        <p14:creationId xmlns:p14="http://schemas.microsoft.com/office/powerpoint/2010/main" val="135600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9" tIns="45720" rIns="45719" bIns="45720" anchor="ctr">
            <a:normAutofit/>
          </a:bodyPr>
          <a:lstStyle/>
          <a:p>
            <a:pPr algn="ctr"/>
            <a:r>
              <a:rPr lang="en-GB" b="1" dirty="0">
                <a:latin typeface="Tahoma"/>
              </a:rPr>
              <a:t>1995 - 2000</a:t>
            </a:r>
            <a:endParaRPr lang="en-US" b="1" dirty="0"/>
          </a:p>
        </p:txBody>
      </p:sp>
      <p:sp>
        <p:nvSpPr>
          <p:cNvPr id="100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45719" tIns="45720" rIns="45719" bIns="45720" anchor="t">
            <a:normAutofit lnSpcReduction="10000"/>
          </a:bodyPr>
          <a:lstStyle/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Relationship with Marion and her 2-year-old daughter, Kirsty started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Initially didn’t disclose UC – embarrassed &amp; afraid of rejection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1996 – Mum passed away after short illness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1997 – made redundant due to merging of Regional &amp; District Councils. Big impact.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Had to rethink work options. Returned to University for a Post Grad in Information Technology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Due to failing health couldn't work. Looked after daughter Kirsty.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Exhausted, ever decreasing times between flare ups, hospitalised</a:t>
            </a:r>
          </a:p>
          <a:p>
            <a:pPr marL="0" indent="0">
              <a:buNone/>
            </a:pPr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0" indent="0">
              <a:buNone/>
            </a:pPr>
            <a:endParaRPr lang="en-GB" b="1" dirty="0">
              <a:solidFill>
                <a:srgbClr val="459629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3714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9" tIns="45720" rIns="45719" bIns="45720" anchor="ctr">
            <a:normAutofit/>
          </a:bodyPr>
          <a:lstStyle/>
          <a:p>
            <a:pPr algn="ctr"/>
            <a:r>
              <a:rPr lang="en-GB" b="1" dirty="0">
                <a:latin typeface="Tahoma"/>
              </a:rPr>
              <a:t>2000 - 2001</a:t>
            </a:r>
            <a:endParaRPr lang="en-US" b="1" dirty="0"/>
          </a:p>
        </p:txBody>
      </p:sp>
      <p:sp>
        <p:nvSpPr>
          <p:cNvPr id="100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45719" tIns="45720" rIns="45719" bIns="45720" anchor="t">
            <a:normAutofit fontScale="92500" lnSpcReduction="10000"/>
          </a:bodyPr>
          <a:lstStyle/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CRUNCHTIME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UC was greatly affecting and limiting all our lives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Kirsty was now 7 and realising Stephen wasn’t well but not fully understanding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Supported Stephen to go to Clinic to ask about alternatives. Given information on surgery options – Stoma or Pouch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Did some research and decided on a J-Pouch. Took time to decide but then fully embraced it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Returned to Colorectal Surgeon and planned for operation during school holidays while Kirsty was at her Dad’s - Summer 2001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Advised 2 week stay in hospital, 18 months recovery period</a:t>
            </a: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0" indent="0">
              <a:buNone/>
            </a:pPr>
            <a:endParaRPr lang="en-GB" b="1" dirty="0">
              <a:solidFill>
                <a:srgbClr val="459629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9313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9" tIns="45720" rIns="45719" bIns="45720" anchor="ctr">
            <a:normAutofit/>
          </a:bodyPr>
          <a:lstStyle/>
          <a:p>
            <a:pPr algn="ctr"/>
            <a:r>
              <a:rPr lang="en-GB" b="1" dirty="0">
                <a:latin typeface="Tahoma"/>
              </a:rPr>
              <a:t>Post Op period</a:t>
            </a:r>
            <a:endParaRPr lang="en-US" b="1" dirty="0"/>
          </a:p>
        </p:txBody>
      </p:sp>
      <p:sp>
        <p:nvSpPr>
          <p:cNvPr id="100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45719" tIns="45720" rIns="45719" bIns="45720" anchor="t">
            <a:normAutofit/>
          </a:bodyPr>
          <a:lstStyle/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3 week stay hospital. Surgery was very successful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Stoma Nurse support was excellent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Adjusted hours at work to allow drop off and pick up from School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Quickly realised that Work, Kirsty and Stephen’s recovery was too much. 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Time to step back and look at options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Gave up my secure, well-paid job and was Stephen’s Carer for 9 months.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November 2001 – Reversal operation. No Specialist Nurse Support</a:t>
            </a: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0" indent="0">
              <a:buNone/>
            </a:pPr>
            <a:endParaRPr lang="en-GB" b="1" dirty="0">
              <a:solidFill>
                <a:srgbClr val="459629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995651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9" tIns="45720" rIns="45719" bIns="45720" anchor="ctr">
            <a:normAutofit/>
          </a:bodyPr>
          <a:lstStyle/>
          <a:p>
            <a:pPr algn="ctr"/>
            <a:r>
              <a:rPr lang="en-GB" b="1" dirty="0">
                <a:latin typeface="Tahoma"/>
              </a:rPr>
              <a:t>Adjusting to Life with a Pouchee</a:t>
            </a:r>
            <a:endParaRPr lang="en-US" b="1" dirty="0"/>
          </a:p>
        </p:txBody>
      </p:sp>
      <p:sp>
        <p:nvSpPr>
          <p:cNvPr id="100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45719" tIns="45720" rIns="45719" bIns="45720" anchor="t">
            <a:normAutofit lnSpcReduction="10000"/>
          </a:bodyPr>
          <a:lstStyle/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Returned to Surgeon 3 months post op.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 “Operation was successful. You can return to full-time work” </a:t>
            </a:r>
            <a:br>
              <a:rPr lang="en-GB" b="1" dirty="0">
                <a:solidFill>
                  <a:srgbClr val="459629"/>
                </a:solidFill>
                <a:latin typeface="Tahoma"/>
              </a:rPr>
            </a:br>
            <a:r>
              <a:rPr lang="en-GB" b="1" dirty="0">
                <a:solidFill>
                  <a:srgbClr val="459629"/>
                </a:solidFill>
                <a:latin typeface="Tahoma"/>
              </a:rPr>
              <a:t>This put great pressure on Stephen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Diet, Medication and lifestyle all had to be rethought with the pouch 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I worked as a Classroom Assistant to suit Kirsty’s School hours and was Term Time – reduced income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Stephen returned to work full-time but unfortunately couldn’t sustain it – negative impact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He reduced to part time working so pressure was on me. Returned to college and studied for HNC Early Education + Childhood</a:t>
            </a:r>
          </a:p>
          <a:p>
            <a:pPr marL="342900" indent="-342900" algn="ctr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0" indent="0" algn="ctr">
              <a:buNone/>
            </a:pPr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 algn="ctr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 algn="ctr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0" indent="0">
              <a:buNone/>
            </a:pPr>
            <a:endParaRPr lang="en-GB" b="1" dirty="0">
              <a:solidFill>
                <a:srgbClr val="459629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8594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9" tIns="45720" rIns="45719" bIns="45720" anchor="ctr">
            <a:normAutofit/>
          </a:bodyPr>
          <a:lstStyle/>
          <a:p>
            <a:pPr algn="ctr"/>
            <a:r>
              <a:rPr lang="en-US" b="1" dirty="0"/>
              <a:t>Life with a </a:t>
            </a:r>
            <a:r>
              <a:rPr lang="en-US" b="1" dirty="0" err="1"/>
              <a:t>Pouchee</a:t>
            </a:r>
            <a:endParaRPr lang="en-US" b="1" dirty="0"/>
          </a:p>
        </p:txBody>
      </p:sp>
      <p:sp>
        <p:nvSpPr>
          <p:cNvPr id="100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45719" tIns="45720" rIns="45719" bIns="45720" anchor="t">
            <a:normAutofit lnSpcReduction="10000"/>
          </a:bodyPr>
          <a:lstStyle/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Both had reduced income since 2001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Had to change career to take strain off Stephen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This has led to a much more enjoyable role as a Support Worker and better work / life balance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Pouchee Diet is not very healthy for non Pouchee (Muggles)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Although not ill he has limited stamina which can be restrictive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Often attend family and larger gatherings alone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Lots of holidays in UK, especially London as can go by train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European City Breaks rather than 2-week holidays</a:t>
            </a:r>
          </a:p>
          <a:p>
            <a:pPr marL="342900" indent="-342900" algn="ctr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 algn="ctr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0" indent="0" algn="ctr">
              <a:buNone/>
            </a:pPr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 algn="ctr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 algn="ctr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0" indent="0">
              <a:buNone/>
            </a:pPr>
            <a:endParaRPr lang="en-GB" b="1" dirty="0">
              <a:solidFill>
                <a:srgbClr val="459629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053274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9" tIns="45720" rIns="45719" bIns="45720" anchor="ctr">
            <a:normAutofit/>
          </a:bodyPr>
          <a:lstStyle/>
          <a:p>
            <a:pPr algn="ctr"/>
            <a:r>
              <a:rPr lang="en-US" b="1" dirty="0"/>
              <a:t>Life Now / Future Planning</a:t>
            </a:r>
          </a:p>
        </p:txBody>
      </p:sp>
      <p:sp>
        <p:nvSpPr>
          <p:cNvPr id="100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45719" tIns="45720" rIns="45719" bIns="45720" anchor="t">
            <a:normAutofit/>
          </a:bodyPr>
          <a:lstStyle/>
          <a:p>
            <a:pPr marL="342900" indent="-342900" algn="ctr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Stephen has retired and is best he has been for years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I work 3 days/week – retiring March’25 </a:t>
            </a:r>
            <a:r>
              <a:rPr lang="en-GB" b="1" dirty="0">
                <a:solidFill>
                  <a:srgbClr val="459629"/>
                </a:solidFill>
                <a:latin typeface="Tahoma"/>
                <a:sym typeface="Wingdings" panose="05000000000000000000" pitchFamily="2" charset="2"/>
              </a:rPr>
              <a:t></a:t>
            </a:r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Very much more equal partners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Poppy and My Poppy @ Rainbows and Brownies</a:t>
            </a:r>
          </a:p>
          <a:p>
            <a:pPr marL="342900" indent="-342900" algn="ctr"/>
            <a:r>
              <a:rPr lang="en-GB" b="1" dirty="0">
                <a:solidFill>
                  <a:srgbClr val="459629"/>
                </a:solidFill>
                <a:latin typeface="Tahoma"/>
              </a:rPr>
              <a:t>Daughter is 30. Married to a lovely man and they have a greater understanding of illness and life changing events</a:t>
            </a:r>
          </a:p>
          <a:p>
            <a:pPr marL="342900" indent="-342900" algn="ctr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 algn="ctr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342900" indent="-342900"/>
            <a:endParaRPr lang="en-GB" b="1" dirty="0">
              <a:solidFill>
                <a:srgbClr val="459629"/>
              </a:solidFill>
              <a:latin typeface="Tahoma"/>
            </a:endParaRPr>
          </a:p>
          <a:p>
            <a:pPr marL="0" indent="0">
              <a:buNone/>
            </a:pPr>
            <a:endParaRPr lang="en-GB" b="1" dirty="0">
              <a:solidFill>
                <a:srgbClr val="459629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0061677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792</Words>
  <Application>Microsoft Macintosh PowerPoint</Application>
  <PresentationFormat>Widescreen</PresentationFormat>
  <Paragraphs>109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Corbel</vt:lpstr>
      <vt:lpstr>Tahoma</vt:lpstr>
      <vt:lpstr>Basis</vt:lpstr>
      <vt:lpstr>   Supporter Talk </vt:lpstr>
      <vt:lpstr>Stephen’s Life Before UC</vt:lpstr>
      <vt:lpstr>Life with UC</vt:lpstr>
      <vt:lpstr>1995 - 2000</vt:lpstr>
      <vt:lpstr>2000 - 2001</vt:lpstr>
      <vt:lpstr>Post Op period</vt:lpstr>
      <vt:lpstr>Adjusting to Life with a Pouchee</vt:lpstr>
      <vt:lpstr>Life with a Pouchee</vt:lpstr>
      <vt:lpstr>Life Now / Future Planning</vt:lpstr>
      <vt:lpstr>Lessons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Life After a Pouch</dc:title>
  <dc:creator>Emma Harris</dc:creator>
  <cp:lastModifiedBy>Elena Harris</cp:lastModifiedBy>
  <cp:revision>22</cp:revision>
  <cp:lastPrinted>2022-10-06T10:28:51Z</cp:lastPrinted>
  <dcterms:modified xsi:type="dcterms:W3CDTF">2023-09-16T07:31:43Z</dcterms:modified>
</cp:coreProperties>
</file>